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57" r:id="rId4"/>
    <p:sldId id="259" r:id="rId5"/>
    <p:sldId id="335" r:id="rId6"/>
    <p:sldId id="336" r:id="rId7"/>
    <p:sldId id="308" r:id="rId8"/>
    <p:sldId id="265" r:id="rId9"/>
    <p:sldId id="266" r:id="rId10"/>
    <p:sldId id="309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316" r:id="rId36"/>
    <p:sldId id="310" r:id="rId37"/>
    <p:sldId id="318" r:id="rId38"/>
    <p:sldId id="290" r:id="rId39"/>
    <p:sldId id="291" r:id="rId40"/>
    <p:sldId id="339" r:id="rId41"/>
    <p:sldId id="340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5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6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1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9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2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5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1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Hierarchical Attention Networks From Scratch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797268"/>
            <a:ext cx="9075957" cy="2448911"/>
          </a:xfrm>
        </p:spPr>
        <p:txBody>
          <a:bodyPr>
            <a:normAutofit fontScale="92500"/>
          </a:bodyPr>
          <a:lstStyle/>
          <a:p>
            <a:r>
              <a:rPr lang="en-US" dirty="0"/>
              <a:t>In a basic RNN, new data is written into each cell at every timestep</a:t>
            </a:r>
          </a:p>
          <a:p>
            <a:r>
              <a:rPr lang="en-US" dirty="0"/>
              <a:t>Data from timesteps very early on get diluted because they are written over so many times</a:t>
            </a:r>
          </a:p>
          <a:p>
            <a:r>
              <a:rPr lang="en-US" dirty="0"/>
              <a:t>In the example below, data from the first timestep is read into the RNN</a:t>
            </a:r>
          </a:p>
          <a:p>
            <a:r>
              <a:rPr lang="en-US" dirty="0"/>
              <a:t>At each subsequent timestep, the RNN factors in data from the current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828800"/>
            <a:ext cx="9075957" cy="2522484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3-5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44566"/>
            <a:ext cx="9075957" cy="4403833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33533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5" y="3669786"/>
            <a:ext cx="8348489" cy="2578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4440620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9075957" cy="44090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3643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8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21505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7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1541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2091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memory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07527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433309" cy="4424853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2675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1862"/>
            <a:ext cx="9075957" cy="4356536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527902" cy="4550979"/>
          </a:xfrm>
        </p:spPr>
        <p:txBody>
          <a:bodyPr>
            <a:normAutofit/>
          </a:bodyPr>
          <a:lstStyle/>
          <a:p>
            <a:r>
              <a:rPr lang="en-US" dirty="0"/>
              <a:t>National Cancer Institute has asked Oak Ridge National Lab to develop a program that can automatically classify cancer pathology reports</a:t>
            </a:r>
          </a:p>
          <a:p>
            <a:r>
              <a:rPr lang="en-US" dirty="0"/>
              <a:t>Pathology reports are what doctors write up when they diagnose cancer, and NCI uses them to calculate national statistics and track health trends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Different doctors use different terminology to label the same types of cancer</a:t>
            </a:r>
          </a:p>
          <a:p>
            <a:pPr lvl="1"/>
            <a:r>
              <a:rPr lang="en-US" dirty="0"/>
              <a:t>Some diagnoses may reference other types of cancer or other organs that are not the actual cancer being diagnosed</a:t>
            </a:r>
          </a:p>
          <a:p>
            <a:pPr lvl="1"/>
            <a:r>
              <a:rPr lang="en-US" dirty="0"/>
              <a:t>Typos</a:t>
            </a:r>
          </a:p>
          <a:p>
            <a:r>
              <a:rPr lang="en-US" dirty="0"/>
              <a:t>Task: given a pathology report, teach a program to find the type of cancer, location of cancer, histological grade,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8800"/>
            <a:ext cx="9516562" cy="2254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  <a:p>
            <a:pPr lvl="1"/>
            <a:r>
              <a:rPr lang="en-US" dirty="0"/>
              <a:t>A long vector (equal to the length of your vocabulary) where each index represents one word in the vocabulary</a:t>
            </a:r>
          </a:p>
          <a:p>
            <a:pPr lvl="1"/>
            <a:r>
              <a:rPr lang="en-US" dirty="0"/>
              <a:t>For each word, the index corresponding to that word is set to 1, and everything else is set to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3" y="4156076"/>
            <a:ext cx="4555724" cy="2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204353"/>
            <a:ext cx="6886236" cy="2075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97269"/>
            <a:ext cx="9781256" cy="246467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075957" cy="4424853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7117"/>
            <a:ext cx="9075957" cy="4351281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5588"/>
            <a:ext cx="9075957" cy="2028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47366"/>
              </p:ext>
            </p:extLst>
          </p:nvPr>
        </p:nvGraphicFramePr>
        <p:xfrm>
          <a:off x="2416327" y="3835224"/>
          <a:ext cx="742030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61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31803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94" y="2073966"/>
            <a:ext cx="4926313" cy="3620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6698"/>
            <a:ext cx="5325703" cy="4395151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923392"/>
            <a:ext cx="4838299" cy="4325005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972" y="202871"/>
            <a:ext cx="5554082" cy="60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" y="139903"/>
            <a:ext cx="12160462" cy="602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53" y="6379779"/>
            <a:ext cx="5219437" cy="50206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Word2Vec on 20 Newsgroups</a:t>
            </a:r>
          </a:p>
        </p:txBody>
      </p:sp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96" y="3488628"/>
            <a:ext cx="6887767" cy="28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33903"/>
            <a:ext cx="8946541" cy="4314496"/>
          </a:xfrm>
        </p:spPr>
        <p:txBody>
          <a:bodyPr>
            <a:normAutofit/>
          </a:bodyPr>
          <a:lstStyle/>
          <a:p>
            <a:r>
              <a:rPr lang="en-US" dirty="0"/>
              <a:t>The performance of various different classifiers were tested:</a:t>
            </a:r>
          </a:p>
          <a:p>
            <a:pPr lvl="1"/>
            <a:r>
              <a:rPr lang="en-US" dirty="0"/>
              <a:t>Traditional machine learning classifiers: Naive Bayes, Logistic Regression, Support Vector Machines, Random Forests, and XG-Boost</a:t>
            </a:r>
          </a:p>
          <a:p>
            <a:pPr lvl="1"/>
            <a:r>
              <a:rPr lang="en-US" dirty="0"/>
              <a:t>Traditional machine learning classifiers require manually defined features, such n-grams and </a:t>
            </a:r>
            <a:r>
              <a:rPr lang="en-US" dirty="0" err="1"/>
              <a:t>tf-idf</a:t>
            </a:r>
            <a:endParaRPr lang="en-US" dirty="0"/>
          </a:p>
          <a:p>
            <a:pPr lvl="1"/>
            <a:r>
              <a:rPr lang="en-US" dirty="0"/>
              <a:t>Deep learning methods: recurrent neural networks, convolutional neural networks, and hierarchical attention networks</a:t>
            </a:r>
          </a:p>
          <a:p>
            <a:pPr lvl="1"/>
            <a:r>
              <a:rPr lang="en-US" dirty="0"/>
              <a:t>Given enough data, deep learning methods can learn their own features, such as which words or phrases are important</a:t>
            </a:r>
          </a:p>
          <a:p>
            <a:r>
              <a:rPr lang="en-US" dirty="0"/>
              <a:t>The Hierarchical Attention Network is a relatively new deep learning model that came out last year and is one of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710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841"/>
            <a:ext cx="4772748" cy="436151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72" y="877612"/>
            <a:ext cx="5140048" cy="46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39310"/>
            <a:ext cx="9764385" cy="4409089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5" y="3935803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76097"/>
            <a:ext cx="9764385" cy="4372301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223974"/>
            <a:ext cx="7568379" cy="3093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60331"/>
            <a:ext cx="9764385" cy="1476703"/>
          </a:xfrm>
        </p:spPr>
        <p:txBody>
          <a:bodyPr>
            <a:normAutofit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65586"/>
            <a:ext cx="4181890" cy="4382812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at each timestep is</a:t>
            </a:r>
          </a:p>
          <a:p>
            <a:r>
              <a:rPr lang="en-US" dirty="0"/>
              <a:t>It’s a simple feedforward network with a single (tanh) hidden layer and a </a:t>
            </a:r>
            <a:r>
              <a:rPr lang="en-US" dirty="0" err="1"/>
              <a:t>softmax</a:t>
            </a:r>
            <a:r>
              <a:rPr lang="en-US" dirty="0"/>
              <a:t> output</a:t>
            </a:r>
          </a:p>
          <a:p>
            <a:r>
              <a:rPr lang="en-US" dirty="0"/>
              <a:t>At each timestep, feed the output from the LSTM/GRU into the attention mechanism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75945"/>
            <a:ext cx="4181890" cy="4272453"/>
          </a:xfrm>
        </p:spPr>
        <p:txBody>
          <a:bodyPr>
            <a:normAutofit/>
          </a:bodyPr>
          <a:lstStyle/>
          <a:p>
            <a:r>
              <a:rPr lang="en-US" dirty="0"/>
              <a:t>Once the attention mechanism has all the timesteps, it calculates a </a:t>
            </a:r>
            <a:r>
              <a:rPr lang="en-US" dirty="0" err="1"/>
              <a:t>softmax</a:t>
            </a:r>
            <a:r>
              <a:rPr lang="en-US" dirty="0"/>
              <a:t> over all the timesteps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always adds to 1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tells us how to weight the output at each timestep, i.e., how important each timestep is</a:t>
            </a:r>
          </a:p>
          <a:p>
            <a:r>
              <a:rPr lang="en-US" dirty="0"/>
              <a:t>Multiply the output at each timestep with its corresponding </a:t>
            </a:r>
            <a:r>
              <a:rPr lang="en-US" dirty="0" err="1"/>
              <a:t>softmax</a:t>
            </a:r>
            <a:r>
              <a:rPr lang="en-US" dirty="0"/>
              <a:t> weight and add to create a weighted average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12883"/>
            <a:ext cx="4199934" cy="3132083"/>
          </a:xfrm>
        </p:spPr>
        <p:txBody>
          <a:bodyPr>
            <a:normAutofit/>
          </a:bodyPr>
          <a:lstStyle/>
          <a:p>
            <a:r>
              <a:rPr lang="en-US" dirty="0"/>
              <a:t>Attention mechanisms can take into account “context” to determine what’s important</a:t>
            </a:r>
          </a:p>
          <a:p>
            <a:r>
              <a:rPr lang="en-US" dirty="0"/>
              <a:t>Remember dot product is a measure of similarity – two vectors that are similar will have larger dot product</a:t>
            </a:r>
          </a:p>
          <a:p>
            <a:r>
              <a:rPr lang="en-US" dirty="0"/>
              <a:t>In normal </a:t>
            </a:r>
            <a:r>
              <a:rPr lang="en-US" dirty="0" err="1"/>
              <a:t>softmax</a:t>
            </a:r>
            <a:r>
              <a:rPr lang="en-US" dirty="0"/>
              <a:t>, dot product input with randomly initialized weights before applying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81" y="110237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35" y="5023946"/>
            <a:ext cx="3284424" cy="9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4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60179"/>
            <a:ext cx="4147382" cy="4288219"/>
          </a:xfrm>
        </p:spPr>
        <p:txBody>
          <a:bodyPr>
            <a:normAutofit/>
          </a:bodyPr>
          <a:lstStyle/>
          <a:p>
            <a:r>
              <a:rPr lang="en-US" dirty="0"/>
              <a:t>Instead, we can dot product with a vector that represents “context” to find words most similar/relevant to that context: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81" y="110237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7" y="2827283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648606"/>
            <a:ext cx="11226380" cy="333703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07628"/>
            <a:ext cx="8946541" cy="434077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Review of 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r>
              <a:rPr lang="en-US" dirty="0"/>
              <a:t>Hierarchical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CNNs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3948359" cy="4156841"/>
          </a:xfrm>
        </p:spPr>
        <p:txBody>
          <a:bodyPr>
            <a:normAutofit/>
          </a:bodyPr>
          <a:lstStyle/>
          <a:p>
            <a:r>
              <a:rPr lang="en-US" dirty="0"/>
              <a:t>Start with Word Embeddings</a:t>
            </a:r>
          </a:p>
          <a:p>
            <a:pPr lvl="1"/>
            <a:r>
              <a:rPr lang="en-US" dirty="0"/>
              <a:t>If you have 10 words, and your embedding size is 300, you’ll have a 10x300 matrix</a:t>
            </a:r>
          </a:p>
          <a:p>
            <a:r>
              <a:rPr lang="en-US" dirty="0"/>
              <a:t>3 Parallel Convolution Layers</a:t>
            </a:r>
          </a:p>
          <a:p>
            <a:pPr lvl="1"/>
            <a:r>
              <a:rPr lang="en-US" dirty="0"/>
              <a:t>Take in word embeddings</a:t>
            </a:r>
          </a:p>
          <a:p>
            <a:pPr lvl="1"/>
            <a:r>
              <a:rPr lang="en-US" dirty="0"/>
              <a:t>Sliding window that processes 3, 4, and 5 words at a time (1D conv)</a:t>
            </a:r>
          </a:p>
          <a:p>
            <a:pPr lvl="1"/>
            <a:r>
              <a:rPr lang="en-US" dirty="0"/>
              <a:t>Filter sizes are 3x300x100, 4x300x100, and 5x300x100 (width, in-channels, out-channels)</a:t>
            </a:r>
          </a:p>
          <a:p>
            <a:pPr lvl="1"/>
            <a:r>
              <a:rPr lang="en-US" dirty="0"/>
              <a:t>Each conv layer outputs 10x100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AFDBB-5E25-4CA0-9689-EFF3F5D3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671" y="2316680"/>
            <a:ext cx="7043957" cy="28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34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CNNs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3948359" cy="4393322"/>
          </a:xfrm>
        </p:spPr>
        <p:txBody>
          <a:bodyPr>
            <a:normAutofit/>
          </a:bodyPr>
          <a:lstStyle/>
          <a:p>
            <a:r>
              <a:rPr lang="en-US" dirty="0" err="1"/>
              <a:t>Maxpool</a:t>
            </a:r>
            <a:r>
              <a:rPr lang="en-US" dirty="0"/>
              <a:t> and Concatenate</a:t>
            </a:r>
          </a:p>
          <a:p>
            <a:pPr lvl="1"/>
            <a:r>
              <a:rPr lang="en-US" dirty="0"/>
              <a:t>For each filter channel, </a:t>
            </a:r>
            <a:r>
              <a:rPr lang="en-US" dirty="0" err="1"/>
              <a:t>maxpool</a:t>
            </a:r>
            <a:r>
              <a:rPr lang="en-US" dirty="0"/>
              <a:t> across the entire width of sentence</a:t>
            </a:r>
          </a:p>
          <a:p>
            <a:pPr lvl="1"/>
            <a:r>
              <a:rPr lang="en-US" dirty="0"/>
              <a:t>This is like picking the ‘most important’ word in the sentence for each channel</a:t>
            </a:r>
          </a:p>
          <a:p>
            <a:pPr lvl="1"/>
            <a:r>
              <a:rPr lang="en-US" dirty="0"/>
              <a:t>Also ensures every sentence, no matter how long, is represented by same length vector</a:t>
            </a:r>
          </a:p>
          <a:p>
            <a:pPr lvl="1"/>
            <a:r>
              <a:rPr lang="en-US" dirty="0"/>
              <a:t>For each of the three 10x100 matrices, returns 1x100 matrix</a:t>
            </a:r>
          </a:p>
          <a:p>
            <a:pPr lvl="1"/>
            <a:r>
              <a:rPr lang="en-US" dirty="0"/>
              <a:t>Concatenate the three 1x100 matrices into a 1x300 matrix</a:t>
            </a:r>
          </a:p>
          <a:p>
            <a:r>
              <a:rPr lang="en-US" dirty="0"/>
              <a:t>Dense and </a:t>
            </a:r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AFDBB-5E25-4CA0-9689-EFF3F5D3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671" y="2316680"/>
            <a:ext cx="7043957" cy="28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50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7AC5E-B543-4237-B875-BCEA29DD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99255" cy="4023360"/>
          </a:xfrm>
        </p:spPr>
        <p:txBody>
          <a:bodyPr>
            <a:normAutofit/>
          </a:bodyPr>
          <a:lstStyle/>
          <a:p>
            <a:r>
              <a:rPr lang="en-US" dirty="0"/>
              <a:t>The Hierarchical Attention Network (HAN) is a deep learning model for document classification </a:t>
            </a:r>
          </a:p>
          <a:p>
            <a:r>
              <a:rPr lang="en-US" dirty="0"/>
              <a:t>Built from bidirectional RNNs composed of GRUs/LSTMs with attention mechanisms</a:t>
            </a:r>
          </a:p>
          <a:p>
            <a:r>
              <a:rPr lang="en-US" dirty="0"/>
              <a:t>Composed of “hierarchies” where the outputs of the lower hierarchies become the inputs to the upper hierarchies</a:t>
            </a:r>
          </a:p>
        </p:txBody>
      </p:sp>
      <p:pic>
        <p:nvPicPr>
          <p:cNvPr id="7" name="Picture 6" descr="C:\Users\iamshang\AppData\Local\Microsoft\Windows\INetCache\Content.Word\han_arch.png">
            <a:extLst>
              <a:ext uri="{FF2B5EF4-FFF2-40B4-BE49-F238E27FC236}">
                <a16:creationId xmlns:a16="http://schemas.microsoft.com/office/drawing/2014/main" id="{DEA87D8E-49E9-42AF-B961-C2D76ACE2F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86" y="391011"/>
            <a:ext cx="6057341" cy="569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973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7AC5E-B543-4237-B875-BCEA29DD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99255" cy="4023360"/>
          </a:xfrm>
        </p:spPr>
        <p:txBody>
          <a:bodyPr>
            <a:normAutofit/>
          </a:bodyPr>
          <a:lstStyle/>
          <a:p>
            <a:r>
              <a:rPr lang="en-US" dirty="0"/>
              <a:t>Before feeding a document into the HAN, we first break it down into sentences (or in our case, </a:t>
            </a:r>
            <a:r>
              <a:rPr lang="en-US"/>
              <a:t>lines)</a:t>
            </a:r>
            <a:endParaRPr lang="en-US" dirty="0"/>
          </a:p>
          <a:p>
            <a:r>
              <a:rPr lang="en-US" dirty="0"/>
              <a:t>The word hierarchy is responsible for creating sentence embeddings</a:t>
            </a:r>
          </a:p>
          <a:p>
            <a:pPr lvl="1"/>
            <a:r>
              <a:rPr lang="en-US" dirty="0"/>
              <a:t>This hierarchy reads in one full sentence a time, in the form of word embeddings</a:t>
            </a:r>
          </a:p>
          <a:p>
            <a:pPr lvl="1"/>
            <a:r>
              <a:rPr lang="en-US" dirty="0"/>
              <a:t>The attention mechanism selects the most important words</a:t>
            </a:r>
          </a:p>
          <a:p>
            <a:pPr lvl="1"/>
            <a:r>
              <a:rPr lang="en-US" dirty="0"/>
              <a:t>The output is a sentence embedding that captures the semantic content of the sentence based on the most important words</a:t>
            </a:r>
          </a:p>
        </p:txBody>
      </p:sp>
      <p:pic>
        <p:nvPicPr>
          <p:cNvPr id="7" name="Picture 6" descr="C:\Users\iamshang\AppData\Local\Microsoft\Windows\INetCache\Content.Word\han_arch.png">
            <a:extLst>
              <a:ext uri="{FF2B5EF4-FFF2-40B4-BE49-F238E27FC236}">
                <a16:creationId xmlns:a16="http://schemas.microsoft.com/office/drawing/2014/main" id="{DEA87D8E-49E9-42AF-B961-C2D76ACE2F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86" y="391011"/>
            <a:ext cx="6057341" cy="569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309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7AC5E-B543-4237-B875-BCEA29DD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99255" cy="4023360"/>
          </a:xfrm>
        </p:spPr>
        <p:txBody>
          <a:bodyPr>
            <a:normAutofit/>
          </a:bodyPr>
          <a:lstStyle/>
          <a:p>
            <a:r>
              <a:rPr lang="en-US" dirty="0"/>
              <a:t>The sentence hierarchy is responsible for creating the final document embedding</a:t>
            </a:r>
          </a:p>
          <a:p>
            <a:pPr lvl="1"/>
            <a:r>
              <a:rPr lang="en-US" dirty="0"/>
              <a:t>Identical structure with the word hierarchy</a:t>
            </a:r>
          </a:p>
          <a:p>
            <a:pPr lvl="1"/>
            <a:r>
              <a:rPr lang="en-US" dirty="0"/>
              <a:t>Reads in the sentence embeddings output from the word hierarchy</a:t>
            </a:r>
          </a:p>
          <a:p>
            <a:pPr lvl="1"/>
            <a:r>
              <a:rPr lang="en-US" dirty="0"/>
              <a:t>The attention mechanism selects the most important sentence</a:t>
            </a:r>
          </a:p>
          <a:p>
            <a:pPr lvl="1"/>
            <a:r>
              <a:rPr lang="en-US" dirty="0"/>
              <a:t>The output is a document embedding representing the meaning of the entire document</a:t>
            </a:r>
          </a:p>
          <a:p>
            <a:r>
              <a:rPr lang="en-US" dirty="0"/>
              <a:t>The final document embedding is used for classification</a:t>
            </a:r>
          </a:p>
          <a:p>
            <a:endParaRPr lang="en-US" dirty="0"/>
          </a:p>
        </p:txBody>
      </p:sp>
      <p:pic>
        <p:nvPicPr>
          <p:cNvPr id="7" name="Picture 6" descr="C:\Users\iamshang\AppData\Local\Microsoft\Windows\INetCache\Content.Word\han_arch.png">
            <a:extLst>
              <a:ext uri="{FF2B5EF4-FFF2-40B4-BE49-F238E27FC236}">
                <a16:creationId xmlns:a16="http://schemas.microsoft.com/office/drawing/2014/main" id="{DEA87D8E-49E9-42AF-B961-C2D76ACE2F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86" y="391011"/>
            <a:ext cx="6057341" cy="569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207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86455"/>
            <a:ext cx="10332720" cy="3999186"/>
          </a:xfrm>
        </p:spPr>
        <p:txBody>
          <a:bodyPr>
            <a:normAutofit/>
          </a:bodyPr>
          <a:lstStyle/>
          <a:p>
            <a:r>
              <a:rPr lang="en-US" dirty="0"/>
              <a:t>945 cancer pathology reports, all cases of breast and lung cancer</a:t>
            </a:r>
          </a:p>
          <a:p>
            <a:r>
              <a:rPr lang="en-US" dirty="0"/>
              <a:t>10 – fold cross validation used, 30 epochs per fold</a:t>
            </a:r>
          </a:p>
          <a:p>
            <a:r>
              <a:rPr lang="en-US" dirty="0"/>
              <a:t>Hyperparameter optimization applied on models to find optimal parameters</a:t>
            </a:r>
          </a:p>
          <a:p>
            <a:r>
              <a:rPr lang="en-US" dirty="0"/>
              <a:t>Two main tasks – primary site classification and histological grade classification</a:t>
            </a:r>
          </a:p>
          <a:p>
            <a:pPr lvl="1"/>
            <a:r>
              <a:rPr lang="en-US" dirty="0"/>
              <a:t>Uneven class distribution, some with only ~10 occurrences in dataset</a:t>
            </a:r>
          </a:p>
          <a:p>
            <a:pPr lvl="1"/>
            <a:r>
              <a:rPr lang="en-US" dirty="0"/>
              <a:t>F-score used for performance metric</a:t>
            </a:r>
          </a:p>
          <a:p>
            <a:pPr lvl="1"/>
            <a:r>
              <a:rPr lang="en-US" dirty="0"/>
              <a:t>Micro F-score is weighted F-score average based on class size</a:t>
            </a:r>
          </a:p>
          <a:p>
            <a:pPr lvl="1"/>
            <a:r>
              <a:rPr lang="en-US" dirty="0"/>
              <a:t>Macro F-score is unweighted F-score average across all classes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46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  <a:br>
              <a:rPr lang="en-US" sz="3800" dirty="0"/>
            </a:br>
            <a:r>
              <a:rPr lang="en-US" sz="3800" dirty="0"/>
              <a:t>Primary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81352"/>
            <a:ext cx="4273506" cy="4482662"/>
          </a:xfrm>
        </p:spPr>
        <p:txBody>
          <a:bodyPr>
            <a:normAutofit/>
          </a:bodyPr>
          <a:lstStyle/>
          <a:p>
            <a:r>
              <a:rPr lang="en-US" dirty="0"/>
              <a:t>12  possible cancer subsite locations</a:t>
            </a:r>
          </a:p>
          <a:p>
            <a:pPr lvl="1"/>
            <a:r>
              <a:rPr lang="en-US" dirty="0"/>
              <a:t>5 lung subsites</a:t>
            </a:r>
          </a:p>
          <a:p>
            <a:pPr lvl="1"/>
            <a:r>
              <a:rPr lang="en-US" dirty="0"/>
              <a:t>7 breast subsites</a:t>
            </a:r>
          </a:p>
          <a:p>
            <a:r>
              <a:rPr lang="en-US" dirty="0"/>
              <a:t>Deep learning methods outperformed all traditional ML methods except for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HAN had best performance, pretraining improved performance even further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05FFCD-B594-45F5-B653-49527D6EB9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0897" y="465279"/>
          <a:ext cx="5548411" cy="55375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90193">
                  <a:extLst>
                    <a:ext uri="{9D8B030D-6E8A-4147-A177-3AD203B41FA5}">
                      <a16:colId xmlns:a16="http://schemas.microsoft.com/office/drawing/2014/main" val="1146992199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513616585"/>
                    </a:ext>
                  </a:extLst>
                </a:gridCol>
                <a:gridCol w="1244425">
                  <a:extLst>
                    <a:ext uri="{9D8B030D-6E8A-4147-A177-3AD203B41FA5}">
                      <a16:colId xmlns:a16="http://schemas.microsoft.com/office/drawing/2014/main" val="1711590480"/>
                    </a:ext>
                  </a:extLst>
                </a:gridCol>
              </a:tblGrid>
              <a:tr h="211173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Traditional Machine Learning Classifiers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extLst>
                  <a:ext uri="{0D108BD9-81ED-4DB2-BD59-A6C34878D82A}">
                    <a16:rowId xmlns:a16="http://schemas.microsoft.com/office/drawing/2014/main" val="1912379265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Classifier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Primary Site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Micro F-Score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Primary Site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Macro F-Score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430864164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Naive Bayes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.554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(.521, .586)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.161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(.152, .170)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2899216275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Logistic Regression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.621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(.589, .652)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.222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(.207, .237)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2828168566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Support Vector Machine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(C = 1, gamma = 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.616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(.585, .646)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.220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(.205, .234)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2018582534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Random Forest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(num trees = 100)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.628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(.597, .661)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.258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(.236, .283)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623576004"/>
                  </a:ext>
                </a:extLst>
              </a:tr>
              <a:tr h="5035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XGBoost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(max depth = 5, n estimators = 300)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.709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(.681, .738)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.441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(.404, .474)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3713234642"/>
                  </a:ext>
                </a:extLst>
              </a:tr>
              <a:tr h="211173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Deep Learning Classiﬁers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extLst>
                  <a:ext uri="{0D108BD9-81ED-4DB2-BD59-A6C34878D82A}">
                    <a16:rowId xmlns:a16="http://schemas.microsoft.com/office/drawing/2014/main" val="4235675929"/>
                  </a:ext>
                </a:extLst>
              </a:tr>
              <a:tr h="4834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Recurrent Neural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(with attention mechanism)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.694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(.666, .722)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.468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(.432, .502)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613644865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Convolutional Neural Network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.712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(.680, .736)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.398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(.359, .434)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1018236831"/>
                  </a:ext>
                </a:extLst>
              </a:tr>
              <a:tr h="5307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Hierarchical Attention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(no pretraining)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.784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(.759, .810)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.566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(.525, .607)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2574618371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Hierarchical Attention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(with pretraining)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.800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(.776,.825)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.594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(.553,.636)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384048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47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  <a:br>
              <a:rPr lang="en-US" sz="3800" dirty="0"/>
            </a:br>
            <a:r>
              <a:rPr lang="en-US" sz="3800" dirty="0"/>
              <a:t>Histological Grade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81352"/>
            <a:ext cx="4273506" cy="4482662"/>
          </a:xfrm>
        </p:spPr>
        <p:txBody>
          <a:bodyPr>
            <a:normAutofit/>
          </a:bodyPr>
          <a:lstStyle/>
          <a:p>
            <a:r>
              <a:rPr lang="en-US" dirty="0"/>
              <a:t>4 possible histological grades</a:t>
            </a:r>
          </a:p>
          <a:p>
            <a:pPr lvl="1"/>
            <a:r>
              <a:rPr lang="en-US" dirty="0"/>
              <a:t>1-4, indicating how abnormal tumor cells and tumor tissues look under a microscope with 4 being most abnormal</a:t>
            </a:r>
          </a:p>
          <a:p>
            <a:pPr lvl="1"/>
            <a:r>
              <a:rPr lang="en-US" dirty="0"/>
              <a:t>Indicates how quickly a tumor is likely to grow and spread</a:t>
            </a:r>
          </a:p>
          <a:p>
            <a:r>
              <a:rPr lang="en-US" dirty="0"/>
              <a:t>Other than RNNs, deep learning models generally outperform traditional ML models</a:t>
            </a:r>
          </a:p>
          <a:p>
            <a:r>
              <a:rPr lang="en-US" dirty="0"/>
              <a:t>HAN had best performance, but pretraining did not help performance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05FFCD-B594-45F5-B653-49527D6EB9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0897" y="465279"/>
          <a:ext cx="5548411" cy="57658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90193">
                  <a:extLst>
                    <a:ext uri="{9D8B030D-6E8A-4147-A177-3AD203B41FA5}">
                      <a16:colId xmlns:a16="http://schemas.microsoft.com/office/drawing/2014/main" val="1146992199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513616585"/>
                    </a:ext>
                  </a:extLst>
                </a:gridCol>
                <a:gridCol w="1244425">
                  <a:extLst>
                    <a:ext uri="{9D8B030D-6E8A-4147-A177-3AD203B41FA5}">
                      <a16:colId xmlns:a16="http://schemas.microsoft.com/office/drawing/2014/main" val="1711590480"/>
                    </a:ext>
                  </a:extLst>
                </a:gridCol>
              </a:tblGrid>
              <a:tr h="211173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Traditional Machine Learning Classifiers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extLst>
                  <a:ext uri="{0D108BD9-81ED-4DB2-BD59-A6C34878D82A}">
                    <a16:rowId xmlns:a16="http://schemas.microsoft.com/office/drawing/2014/main" val="1912379265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</a:rPr>
                        <a:t>Classifier</a:t>
                      </a:r>
                      <a:endParaRPr lang="en-US" sz="1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Histological Grade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 F-Score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Histological Grade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Macro F-Score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0864164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Naive Bayes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.481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(.442, .519)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.264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(.244, .283)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216275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Logistic Regression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.540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(.499, .576)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.340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(.309, .371)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8168566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Support Vector Machine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(C = 1, gamma = 1)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.520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(.482, .558)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.330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(.301, .357)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8582534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Random Forest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(num trees = 100)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.597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(.558, .636)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.412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(.364, .476)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3576004"/>
                  </a:ext>
                </a:extLst>
              </a:tr>
              <a:tr h="5035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XGBoost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(max depth = 5, n estimators = 300)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.673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(.634, .709)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.593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(.516, .662)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234642"/>
                  </a:ext>
                </a:extLst>
              </a:tr>
              <a:tr h="211173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Deep Learning Classiﬁers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extLst>
                  <a:ext uri="{0D108BD9-81ED-4DB2-BD59-A6C34878D82A}">
                    <a16:rowId xmlns:a16="http://schemas.microsoft.com/office/drawing/2014/main" val="4235675929"/>
                  </a:ext>
                </a:extLst>
              </a:tr>
              <a:tr h="4834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Recurrent Neural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(with attention mechanism)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.580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(.541, .617)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.474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(.416, .536)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3644865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Convolutional Neural Network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.716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(.681, .750)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.521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(.493, .548)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236831"/>
                  </a:ext>
                </a:extLst>
              </a:tr>
              <a:tr h="5307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Hierarchical Attention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(no pretraining)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.916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(.895,.936)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.841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(.778,.895)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618371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Hierarchical Attention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(with pretraining)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.904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(.881, .927)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.822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(.744, .883)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48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487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66" y="6285186"/>
            <a:ext cx="5072292" cy="6285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TFIDF Document Embeddings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0A6EC0-08E3-479B-89B6-1DE0C61A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35" y="247435"/>
            <a:ext cx="8227644" cy="5432343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FA2DBB9-7956-4B8C-BF9F-1E7651292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625" y="5758607"/>
            <a:ext cx="9260665" cy="698938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TFIDF-weighted Word2Vec embeddings reduced to 2 dimensions via PCA for (A.) primary site train reports, (B.) histological grade train reports, (C.) primary site test reports, and (D.) histological grade train reports.</a:t>
            </a:r>
          </a:p>
        </p:txBody>
      </p:sp>
    </p:spTree>
    <p:extLst>
      <p:ext uri="{BB962C8B-B14F-4D97-AF65-F5344CB8AC3E}">
        <p14:creationId xmlns:p14="http://schemas.microsoft.com/office/powerpoint/2010/main" val="4292552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66" y="6285186"/>
            <a:ext cx="5072292" cy="6285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TFIDF Document Embeddings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FA2DBB9-7956-4B8C-BF9F-1E7651292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625" y="5758607"/>
            <a:ext cx="9260665" cy="698938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HAN document embeddings reduced to 2 dimensions via PCA for (A.) primary site train reports, (B.) histological grade train reports, (C.) primary site test reports, and (D.) histological grade train reports.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057EC-DB2F-4947-94F2-FF535CE6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46" y="248245"/>
            <a:ext cx="8226422" cy="5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2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3393"/>
            <a:ext cx="8946541" cy="2291254"/>
          </a:xfrm>
        </p:spPr>
        <p:txBody>
          <a:bodyPr>
            <a:normAutofit/>
          </a:bodyPr>
          <a:lstStyle/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018ED-BD5E-4081-9AE4-92AF17A2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733" y="3297819"/>
            <a:ext cx="3907364" cy="267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71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7AC5E-B543-4237-B875-BCEA29DD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1417728"/>
          </a:xfrm>
        </p:spPr>
        <p:txBody>
          <a:bodyPr>
            <a:normAutofit/>
          </a:bodyPr>
          <a:lstStyle/>
          <a:p>
            <a:r>
              <a:rPr lang="en-US" dirty="0"/>
              <a:t>We have access to more unlabeled data than labeled data (approximately 1500 unlabeled, 1000 labeled)</a:t>
            </a:r>
          </a:p>
          <a:p>
            <a:r>
              <a:rPr lang="en-US" dirty="0"/>
              <a:t>To utilized unlabeled data, we trained our HAN to create document embeddings that matched the corresponding TF-IDF weighted word embeddings for that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261DE-6E35-421D-9E6A-12ADE197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915" y="3263462"/>
            <a:ext cx="8333128" cy="282606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B82E80F-4AA7-4A70-8724-1D730A0DF058}"/>
              </a:ext>
            </a:extLst>
          </p:cNvPr>
          <p:cNvSpPr txBox="1">
            <a:spLocks/>
          </p:cNvSpPr>
          <p:nvPr/>
        </p:nvSpPr>
        <p:spPr>
          <a:xfrm>
            <a:off x="887298" y="5995090"/>
            <a:ext cx="10478361" cy="6989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HAN training and validation accuracy with and without pretraining for (A.) primary site task and (B.) histological grade task</a:t>
            </a:r>
          </a:p>
        </p:txBody>
      </p:sp>
    </p:spTree>
    <p:extLst>
      <p:ext uri="{BB962C8B-B14F-4D97-AF65-F5344CB8AC3E}">
        <p14:creationId xmlns:p14="http://schemas.microsoft.com/office/powerpoint/2010/main" val="2739760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53869D-FAF9-4935-A77A-513C2E62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05" y="187061"/>
            <a:ext cx="8888247" cy="607710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43B1750-53E8-401F-A5E3-C38C1935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6" y="6285186"/>
            <a:ext cx="5072292" cy="6285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HAN Document Annotations</a:t>
            </a:r>
          </a:p>
        </p:txBody>
      </p:sp>
    </p:spTree>
    <p:extLst>
      <p:ext uri="{BB962C8B-B14F-4D97-AF65-F5344CB8AC3E}">
        <p14:creationId xmlns:p14="http://schemas.microsoft.com/office/powerpoint/2010/main" val="48475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Most Important Words per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44414"/>
            <a:ext cx="9854499" cy="977462"/>
          </a:xfrm>
        </p:spPr>
        <p:txBody>
          <a:bodyPr>
            <a:normAutofit/>
          </a:bodyPr>
          <a:lstStyle/>
          <a:p>
            <a:r>
              <a:rPr lang="en-US" dirty="0"/>
              <a:t>We can also use the HAN’s attention weights to find the words that contribute most towards the classification task at hand: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A44A72-FDD6-4A66-B1A9-7B4CFCA48F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1497" y="3066858"/>
          <a:ext cx="10406064" cy="2188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973">
                  <a:extLst>
                    <a:ext uri="{9D8B030D-6E8A-4147-A177-3AD203B41FA5}">
                      <a16:colId xmlns:a16="http://schemas.microsoft.com/office/drawing/2014/main" val="2063411485"/>
                    </a:ext>
                  </a:extLst>
                </a:gridCol>
                <a:gridCol w="1733973">
                  <a:extLst>
                    <a:ext uri="{9D8B030D-6E8A-4147-A177-3AD203B41FA5}">
                      <a16:colId xmlns:a16="http://schemas.microsoft.com/office/drawing/2014/main" val="3692092820"/>
                    </a:ext>
                  </a:extLst>
                </a:gridCol>
                <a:gridCol w="1733973">
                  <a:extLst>
                    <a:ext uri="{9D8B030D-6E8A-4147-A177-3AD203B41FA5}">
                      <a16:colId xmlns:a16="http://schemas.microsoft.com/office/drawing/2014/main" val="128827583"/>
                    </a:ext>
                  </a:extLst>
                </a:gridCol>
                <a:gridCol w="1733973">
                  <a:extLst>
                    <a:ext uri="{9D8B030D-6E8A-4147-A177-3AD203B41FA5}">
                      <a16:colId xmlns:a16="http://schemas.microsoft.com/office/drawing/2014/main" val="3581923305"/>
                    </a:ext>
                  </a:extLst>
                </a:gridCol>
                <a:gridCol w="1735086">
                  <a:extLst>
                    <a:ext uri="{9D8B030D-6E8A-4147-A177-3AD203B41FA5}">
                      <a16:colId xmlns:a16="http://schemas.microsoft.com/office/drawing/2014/main" val="1731123782"/>
                    </a:ext>
                  </a:extLst>
                </a:gridCol>
                <a:gridCol w="1735086">
                  <a:extLst>
                    <a:ext uri="{9D8B030D-6E8A-4147-A177-3AD203B41FA5}">
                      <a16:colId xmlns:a16="http://schemas.microsoft.com/office/drawing/2014/main" val="1406193193"/>
                    </a:ext>
                  </a:extLst>
                </a:gridCol>
              </a:tblGrid>
              <a:tr h="30260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Primary Site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Histological Grade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6302"/>
                  </a:ext>
                </a:extLst>
              </a:tr>
              <a:tr h="18857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mainstem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adenoca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lul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breast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carina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cusa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upper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middle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rul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buttock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temporal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upper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retro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sputum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poorly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g2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iii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dlr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Undifferentiated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g3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ii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moderately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intermediate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well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arising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07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421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55912D-2850-4CA5-BC90-557CE034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to other models, HAN is very slow to train</a:t>
            </a:r>
          </a:p>
          <a:p>
            <a:pPr lvl="1"/>
            <a:r>
              <a:rPr lang="en-US" dirty="0"/>
              <a:t>On CPU, HAN takes approximately 4 hours to go through 30 epochs</a:t>
            </a:r>
          </a:p>
          <a:p>
            <a:pPr lvl="1"/>
            <a:r>
              <a:rPr lang="en-US" dirty="0"/>
              <a:t>In comparison, CNN takes around 40 minutes to go through 30 epochs, and traditional machine learning classifiers take less than a minute</a:t>
            </a:r>
          </a:p>
          <a:p>
            <a:pPr lvl="1"/>
            <a:r>
              <a:rPr lang="en-US" dirty="0"/>
              <a:t>The HAN is slow due to its complex architecture and use of RNNs, so gradients are very expensive to compute</a:t>
            </a:r>
          </a:p>
          <a:p>
            <a:r>
              <a:rPr lang="en-US" dirty="0"/>
              <a:t>We are current working to scale the HAN to run on multiple GPUs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Tensorflow</a:t>
            </a:r>
            <a:r>
              <a:rPr lang="en-US" dirty="0"/>
              <a:t>, RNNs on GPU run slower than on CPU</a:t>
            </a:r>
          </a:p>
          <a:p>
            <a:pPr lvl="1"/>
            <a:r>
              <a:rPr lang="en-US" dirty="0"/>
              <a:t>We are considering exploring a </a:t>
            </a:r>
            <a:r>
              <a:rPr lang="en-US" dirty="0" err="1"/>
              <a:t>PyTorch</a:t>
            </a:r>
            <a:r>
              <a:rPr lang="en-US" dirty="0"/>
              <a:t> implementation to get around this problem</a:t>
            </a:r>
          </a:p>
          <a:p>
            <a:r>
              <a:rPr lang="en-US" dirty="0"/>
              <a:t>We have successfully developed a distributed CPU-only HAN that runs on TITAN using MPI, with 4x speedup on 8 nodes</a:t>
            </a:r>
          </a:p>
        </p:txBody>
      </p:sp>
    </p:spTree>
    <p:extLst>
      <p:ext uri="{BB962C8B-B14F-4D97-AF65-F5344CB8AC3E}">
        <p14:creationId xmlns:p14="http://schemas.microsoft.com/office/powerpoint/2010/main" val="1250450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55912D-2850-4CA5-BC90-557CE034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paper that came out June 2017 from Google Brain, in which they showed they could get competitive results in machine translation with only attention mechanisms and no RNNs</a:t>
            </a:r>
          </a:p>
          <a:p>
            <a:r>
              <a:rPr lang="en-US" dirty="0"/>
              <a:t>We applied the same architecture to replace the RNNs in our HAN</a:t>
            </a:r>
          </a:p>
          <a:p>
            <a:r>
              <a:rPr lang="en-US" dirty="0"/>
              <a:t>Because attention mechanisms are just matrix multiplications, it runs about 10x faster than the HAN with RNNs</a:t>
            </a:r>
          </a:p>
          <a:p>
            <a:r>
              <a:rPr lang="en-US" dirty="0"/>
              <a:t>This new model performs almost as well as the HAN with RNNs – 0.77 micro-F on primary site (compared to 0.78 in original HAN), and 0.86 micro-F on histological grade (compared to 0.91 in original HAN)</a:t>
            </a:r>
          </a:p>
          <a:p>
            <a:r>
              <a:rPr lang="en-US" dirty="0"/>
              <a:t>Because no RNNs are utilized, this model is much easier to scale on the GPU</a:t>
            </a:r>
          </a:p>
        </p:txBody>
      </p:sp>
    </p:spTree>
    <p:extLst>
      <p:ext uri="{BB962C8B-B14F-4D97-AF65-F5344CB8AC3E}">
        <p14:creationId xmlns:p14="http://schemas.microsoft.com/office/powerpoint/2010/main" val="3079641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55912D-2850-4CA5-BC90-557CE034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 Learning</a:t>
            </a:r>
          </a:p>
          <a:p>
            <a:pPr lvl="1"/>
            <a:r>
              <a:rPr lang="en-US" dirty="0"/>
              <a:t>Predict histological grade, primary site, and other tasks simultaneously within the same model</a:t>
            </a:r>
          </a:p>
          <a:p>
            <a:pPr lvl="1"/>
            <a:r>
              <a:rPr lang="en-US" dirty="0"/>
              <a:t>Hopefully boost the performance of all tasks by sharing information across tasks</a:t>
            </a:r>
          </a:p>
          <a:p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Utilize unlabeled data during training rather than in pretraining with the goal of improving classification performance</a:t>
            </a:r>
          </a:p>
          <a:p>
            <a:pPr lvl="1"/>
            <a:r>
              <a:rPr lang="en-US" dirty="0"/>
              <a:t>This task is challenging because in most semi-supervised tasks, we know all the labels within the dataset. In our case, we only have a subset of the labels.</a:t>
            </a:r>
          </a:p>
        </p:txBody>
      </p:sp>
    </p:spTree>
    <p:extLst>
      <p:ext uri="{BB962C8B-B14F-4D97-AF65-F5344CB8AC3E}">
        <p14:creationId xmlns:p14="http://schemas.microsoft.com/office/powerpoint/2010/main" val="527396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065282"/>
            <a:ext cx="8825658" cy="2711822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33904"/>
            <a:ext cx="8946541" cy="2090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 (e.g. weather, stock market data, speech audio, natural language)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8946541" cy="2291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117" y="1865586"/>
            <a:ext cx="10011104" cy="4351283"/>
          </a:xfrm>
        </p:spPr>
        <p:txBody>
          <a:bodyPr>
            <a:normAutofit/>
          </a:bodyPr>
          <a:lstStyle/>
          <a:p>
            <a:r>
              <a:rPr lang="en-US" sz="1800" dirty="0"/>
              <a:t>Traditional Neuron: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  <a:p>
            <a:r>
              <a:rPr lang="en-US" sz="1800" dirty="0"/>
              <a:t>Recurrent Neuron:</a:t>
            </a:r>
            <a:br>
              <a:rPr lang="en-US" sz="1800" dirty="0"/>
            </a:br>
            <a:r>
              <a:rPr lang="en-US" sz="1800" dirty="0"/>
              <a:t>output = sigmoid(weights1 * input + weights2 * </a:t>
            </a:r>
            <a:r>
              <a:rPr lang="en-US" sz="1800" dirty="0" err="1"/>
              <a:t>previous_output</a:t>
            </a:r>
            <a:r>
              <a:rPr lang="en-US" sz="1800" dirty="0"/>
              <a:t> + bias)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12" y="3654847"/>
            <a:ext cx="6916522" cy="25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42" y="3322840"/>
            <a:ext cx="8421275" cy="26197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14248" y="1907628"/>
            <a:ext cx="10131973" cy="430924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4617</TotalTime>
  <Words>3957</Words>
  <Application>Microsoft Office PowerPoint</Application>
  <PresentationFormat>Widescreen</PresentationFormat>
  <Paragraphs>464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Calibri</vt:lpstr>
      <vt:lpstr>Calibri Light</vt:lpstr>
      <vt:lpstr>Times New Roman</vt:lpstr>
      <vt:lpstr>Retrospect</vt:lpstr>
      <vt:lpstr>Hierarchical Attention Networks From Scratch</vt:lpstr>
      <vt:lpstr>Background</vt:lpstr>
      <vt:lpstr>Background</vt:lpstr>
      <vt:lpstr>Overview</vt:lpstr>
      <vt:lpstr>Feedforward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CNNs for Text Classification</vt:lpstr>
      <vt:lpstr>CNNs for Text Classification</vt:lpstr>
      <vt:lpstr>HAN Architecture</vt:lpstr>
      <vt:lpstr>HAN Architecture</vt:lpstr>
      <vt:lpstr>HAN Architecture</vt:lpstr>
      <vt:lpstr>Experimental Setup</vt:lpstr>
      <vt:lpstr>HAN Performance Primary Site</vt:lpstr>
      <vt:lpstr>HAN Performance Histological Grade</vt:lpstr>
      <vt:lpstr>TFIDF Document Embeddings</vt:lpstr>
      <vt:lpstr>TFIDF Document Embeddings</vt:lpstr>
      <vt:lpstr>Pretraining</vt:lpstr>
      <vt:lpstr>HAN Document Annotations</vt:lpstr>
      <vt:lpstr>Most Important Words per Task</vt:lpstr>
      <vt:lpstr>Scaling</vt:lpstr>
      <vt:lpstr>Attention is All You Need</vt:lpstr>
      <vt:lpstr>Other Future Work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325</cp:revision>
  <dcterms:created xsi:type="dcterms:W3CDTF">2017-04-05T23:11:45Z</dcterms:created>
  <dcterms:modified xsi:type="dcterms:W3CDTF">2017-11-01T08:30:38Z</dcterms:modified>
</cp:coreProperties>
</file>